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4" r:id="rId5"/>
    <p:sldId id="262" r:id="rId6"/>
    <p:sldId id="260" r:id="rId7"/>
    <p:sldId id="263" r:id="rId8"/>
    <p:sldId id="265" r:id="rId9"/>
    <p:sldId id="25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</p:sldIdLst>
  <p:sldSz cx="12192000" cy="6858000"/>
  <p:notesSz cx="6797675" cy="9926638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4660"/>
  </p:normalViewPr>
  <p:slideViewPr>
    <p:cSldViewPr snapToGrid="0">
      <p:cViewPr varScale="1">
        <p:scale>
          <a:sx n="85" d="100"/>
          <a:sy n="85" d="100"/>
        </p:scale>
        <p:origin x="2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D9347-63B0-49A2-AA03-AB786E4B77E6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 dirty="0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98B5E-8161-487A-A016-365C9B54235A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3904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8B5E-8161-487A-A016-365C9B54235A}" type="slidenum">
              <a:rPr lang="uk-UA" smtClean="0"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1295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8067F-7FD8-49C8-869C-0A3749F1B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4601DC16-EF9C-493F-8A0F-621E0C32E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96D580DA-5168-433D-9C36-3F596689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C44F988F-E47F-46B0-BF75-C0F37387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C5F2A61-8B85-4921-B974-373F0293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0305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F6BC7-3FB2-4DA9-BB4D-DF4B1CA6B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31567CE4-85E8-4261-8D6C-01895CAEE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5DF0191-E05E-4884-9ED3-2E127BA80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C04A266-169D-4DBB-92DF-069260CD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F88DADEF-263B-4418-BDDF-A29F3643D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6322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D31D2749-D9A2-4CC5-8EA3-FEC940579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2F6419B4-B566-495D-92E8-F28E605C5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B97614E-5E25-44C5-A175-80716266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883C310-4497-49E9-B0FD-9C24D49B4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D7DFF2B-001D-46E3-9587-522D9544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3761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46B367-BB9B-4919-B3CD-15DD65E1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38EF215-2508-479B-A742-16D5938D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461A22DA-0D32-4B45-B853-40B05E1C7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6E1ABF4-1700-4FF9-9D1D-06682917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D879790-5E94-4978-BE5A-9B99693C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6030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BB5D13-ABF5-4DDD-936C-3FEE3D32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19368CA1-4A23-4F62-8377-10FF1879F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4BBC197-33EA-41BF-91C4-7B750137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D97D841-DBE1-4964-864C-E78D7BA5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E2FED76-BDEC-45EB-8992-DB1DB312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59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90282-CBB6-4D49-8D71-2B6E2DF3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C069CBB-F4C5-478D-AF3F-21E9E8F2C1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EB039CE3-6389-4236-9B6D-272CEF369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E9E9CCC2-E825-4BFC-9D64-C74E398E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9B5131C0-56BC-4E91-8CDB-705A56623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FAC5D9C1-54E1-4917-8C1A-E66FB6F1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0897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5EF44-AB55-44AC-88EE-D752CB0A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E87CA3C2-C339-4832-90C8-E31D0268D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4CCC3332-6B25-444D-9FC9-9018793A9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309C4692-A721-40CD-B9DC-F342E7C4F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E8F43957-295E-4DA6-B1EB-0657B80EC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337ECE2D-5235-47AF-AA15-0662E50E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F3F57477-BA81-47B6-B046-53F747BE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AE3EC7F7-0C9E-4193-A6F2-6895E625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17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A3E6A-E31E-42F9-BA7C-F53BB622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0FCD49EA-4FA0-42B4-9E18-144DCFBA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53A73B57-34BC-48EE-8848-0AAC1EC5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F8FE37D7-069A-4190-AA4F-970A0E88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4941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3CDE76CE-4EB4-48EC-8A40-C5A74DBF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C3AA65A0-B734-46B7-8FA4-5802F0E0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065C409-377B-4D3B-80B9-ECE51E91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79529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0451D-B291-4B86-8A4F-A12F5FC9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03D46FAE-93CD-480C-AE41-D8B85C25F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9F17CB4B-1E69-4FE0-8971-8AAB8ABD5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5E0C6E65-AF12-47E1-B33E-A08442DF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364345A-CCB0-4B65-A69A-C76B4237B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0996D6D5-2FA2-4B27-B6E8-36898E74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319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F249A-3D89-4DB5-967A-00208B96A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272E05D1-EEA0-4559-8CC5-2260143FA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BBA5202E-1C95-481A-A6D2-4010EE3D5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BBC28CB3-9EE6-4E62-9A0C-3BD26AD7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135CF3CE-BF99-47DC-B58D-5C2CA11D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54D79D8E-4FB6-4BB7-98A4-25D3AD7E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8634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DC4128F6-C126-4B5A-B5A7-DA302FCF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A754EDF-1BDA-4631-81D1-4BB61934A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E3E169CD-F55F-459C-94E5-46EB49CC1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35082-5587-44DA-87EF-43E4B5BF744D}" type="datetimeFigureOut">
              <a:rPr lang="uk-UA" smtClean="0"/>
              <a:t>13.06.2019</a:t>
            </a:fld>
            <a:endParaRPr lang="uk-UA" dirty="0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FD359A30-A28E-417A-A1F3-F4379EA35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E5961A4-21CA-45C0-B18F-2483C89EB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B449A-EA21-4EA1-A3B8-8309DEAD8747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805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6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029BAE-8ED7-45BB-B006-9C364F619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7806"/>
            <a:ext cx="9144000" cy="23876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uk-UA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Цифровий синтезатор</a:t>
            </a:r>
            <a:br>
              <a:rPr lang="uk-UA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uk-UA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на основі ПЛІС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61216B3-E45A-46B8-9EFB-83F201875F64}"/>
              </a:ext>
            </a:extLst>
          </p:cNvPr>
          <p:cNvSpPr txBox="1">
            <a:spLocks/>
          </p:cNvSpPr>
          <p:nvPr/>
        </p:nvSpPr>
        <p:spPr>
          <a:xfrm>
            <a:off x="8046719" y="4776394"/>
            <a:ext cx="4023361" cy="191486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000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Студент</a:t>
            </a:r>
          </a:p>
          <a:p>
            <a:r>
              <a:rPr lang="uk-UA" sz="4000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Антонов Єгор Андрійович</a:t>
            </a:r>
          </a:p>
        </p:txBody>
      </p:sp>
    </p:spTree>
    <p:extLst>
      <p:ext uri="{BB962C8B-B14F-4D97-AF65-F5344CB8AC3E}">
        <p14:creationId xmlns:p14="http://schemas.microsoft.com/office/powerpoint/2010/main" val="2093782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A73E4-24AB-4D35-BCF4-803ACB820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33" y="286102"/>
            <a:ext cx="3427412" cy="702910"/>
          </a:xfrm>
        </p:spPr>
        <p:txBody>
          <a:bodyPr/>
          <a:lstStyle/>
          <a:p>
            <a:pPr algn="ctr"/>
            <a:r>
              <a:rPr lang="en-US" dirty="0"/>
              <a:t>TIMER</a:t>
            </a:r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4D8316D1-ED02-4770-A5D0-82B360449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96671"/>
            <a:ext cx="3932237" cy="5091239"/>
          </a:xfrm>
        </p:spPr>
        <p:txBody>
          <a:bodyPr/>
          <a:lstStyle/>
          <a:p>
            <a:r>
              <a:rPr lang="uk-UA" dirty="0"/>
              <a:t>Робота таймера полягає у встановленні стану в якому має знаходитися </a:t>
            </a:r>
            <a:r>
              <a:rPr lang="en-US" dirty="0"/>
              <a:t>ADSR</a:t>
            </a:r>
            <a:r>
              <a:rPr lang="uk-UA" dirty="0"/>
              <a:t>. </a:t>
            </a:r>
          </a:p>
          <a:p>
            <a:r>
              <a:rPr lang="uk-UA" dirty="0"/>
              <a:t>Також на нього покладена функція повідомляти що даний </a:t>
            </a:r>
            <a:r>
              <a:rPr lang="en-US" dirty="0"/>
              <a:t>BLOCK</a:t>
            </a:r>
            <a:r>
              <a:rPr lang="uk-UA" dirty="0"/>
              <a:t> зайнятий, цей стан не можна прив’язати до клавіші, так як </a:t>
            </a:r>
            <a:r>
              <a:rPr lang="en-US" dirty="0"/>
              <a:t>BLOCK </a:t>
            </a:r>
            <a:r>
              <a:rPr lang="uk-UA" dirty="0"/>
              <a:t>працює навіть після відпускання клавіші. </a:t>
            </a:r>
          </a:p>
          <a:p>
            <a:r>
              <a:rPr lang="uk-UA" dirty="0"/>
              <a:t>Значення які має досягти таймер в кожному стані приходять через порти.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EEAF25-8289-4DA7-B6A0-DD0DE2D7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271" y="376589"/>
            <a:ext cx="3038475" cy="14287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D2A0CF-F4B0-44CC-BA9F-E6CF15230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5" y="2012999"/>
            <a:ext cx="7417692" cy="43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58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81656-45E1-432C-A053-1401103F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20662"/>
            <a:ext cx="3932237" cy="682978"/>
          </a:xfrm>
        </p:spPr>
        <p:txBody>
          <a:bodyPr/>
          <a:lstStyle/>
          <a:p>
            <a:pPr algn="ctr"/>
            <a:r>
              <a:rPr lang="en-US" dirty="0"/>
              <a:t>Button PROC</a:t>
            </a:r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6108822B-485B-4FC5-BF00-E9BDEDE7A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243" y="903639"/>
            <a:ext cx="6333068" cy="5564893"/>
          </a:xfrm>
        </p:spPr>
        <p:txBody>
          <a:bodyPr>
            <a:normAutofit/>
          </a:bodyPr>
          <a:lstStyle/>
          <a:p>
            <a:r>
              <a:rPr lang="uk-UA" sz="2400" dirty="0"/>
              <a:t>Даний модуль реагує на зміну порту </a:t>
            </a:r>
            <a:r>
              <a:rPr lang="en-US" sz="2400" dirty="0"/>
              <a:t>BUTTON</a:t>
            </a:r>
            <a:r>
              <a:rPr lang="uk-UA" sz="2400" dirty="0"/>
              <a:t>, та в залежності від поточного значення октави, має встановити потрібний доданок для отримання потрібної частоти.</a:t>
            </a:r>
          </a:p>
          <a:p>
            <a:r>
              <a:rPr lang="uk-UA" sz="2400" dirty="0"/>
              <a:t>Для економії пам’яті було вирішено зберігати лише значення доданків для найнижчої октави, тобто 12 32-бітних чисел. Завдяки тому, що частоти тієї самої ноти в наступній октаві буде у 2 рази вища, то отримання потрібного доданку відбувається зсувом на значення поточної октави.</a:t>
            </a:r>
          </a:p>
          <a:p>
            <a:r>
              <a:rPr lang="uk-UA" sz="2400" dirty="0"/>
              <a:t>Також модуль займається арбітражем </a:t>
            </a:r>
            <a:r>
              <a:rPr lang="en-US" sz="2400" dirty="0"/>
              <a:t>BLOCK</a:t>
            </a:r>
            <a:r>
              <a:rPr lang="uk-UA" sz="2400" dirty="0"/>
              <a:t>ів, приймаючи сигнал </a:t>
            </a:r>
            <a:r>
              <a:rPr lang="en-US" sz="2400" dirty="0"/>
              <a:t>BUSY</a:t>
            </a:r>
            <a:r>
              <a:rPr lang="uk-UA" sz="2400" dirty="0"/>
              <a:t>,</a:t>
            </a:r>
            <a:r>
              <a:rPr lang="en-US" sz="2400" dirty="0"/>
              <a:t> </a:t>
            </a:r>
            <a:r>
              <a:rPr lang="uk-UA" sz="2400" dirty="0"/>
              <a:t>помічає </a:t>
            </a:r>
            <a:r>
              <a:rPr lang="en-US" sz="2400" dirty="0"/>
              <a:t>BLOCK </a:t>
            </a:r>
            <a:r>
              <a:rPr lang="uk-UA" sz="2400" dirty="0"/>
              <a:t>як зайнятий.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CE8ADA-C102-48B7-8F13-1EADE08F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016" y="793573"/>
            <a:ext cx="3846741" cy="263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5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32C16-BB50-4A0C-B827-800AAEAA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15244"/>
          </a:xfrm>
        </p:spPr>
        <p:txBody>
          <a:bodyPr/>
          <a:lstStyle/>
          <a:p>
            <a:pPr algn="ctr"/>
            <a:r>
              <a:rPr lang="en-US" dirty="0"/>
              <a:t>UART RX</a:t>
            </a:r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59125C2A-8103-4454-AF4F-4D37D15F1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207911"/>
            <a:ext cx="5046272" cy="4661077"/>
          </a:xfrm>
        </p:spPr>
        <p:txBody>
          <a:bodyPr>
            <a:normAutofit/>
          </a:bodyPr>
          <a:lstStyle/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інформації починається коли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перейде з 1 до 0. Для того щоб не зберігати значення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 раз на зміні фронту, спочатку автомат перейде до стану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Тоді дані будуть зберігатися посередині імпульсу. Так як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передає по 8 бітів у модулі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UARTPROC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реалізовано збереження слова по сигналу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READY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І коли буде зібрано 5 слів (адреса і 32 бітне число), відбуваються зміни налаштувань.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6E3106-A11B-4781-9F94-607D2A8D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415" y="131881"/>
            <a:ext cx="3247852" cy="2250837"/>
          </a:xfrm>
          <a:prstGeom prst="rect">
            <a:avLst/>
          </a:prstGeom>
        </p:spPr>
      </p:pic>
      <p:grpSp>
        <p:nvGrpSpPr>
          <p:cNvPr id="3" name="Group 4">
            <a:extLst>
              <a:ext uri="{FF2B5EF4-FFF2-40B4-BE49-F238E27FC236}">
                <a16:creationId xmlns:a16="http://schemas.microsoft.com/office/drawing/2014/main" id="{054A0593-6EC9-4DD3-93A9-6EB5F746CDD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59512" y="2382838"/>
            <a:ext cx="4383088" cy="3908424"/>
            <a:chOff x="3943" y="1501"/>
            <a:chExt cx="2761" cy="2462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9F210655-B109-4D28-BDCC-29008833A60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972" y="1501"/>
              <a:ext cx="2725" cy="2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C0BA0E7C-3EE7-4D5D-86E4-F84825D5A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1796"/>
              <a:ext cx="554" cy="554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C608CA18-B896-422A-A80D-37D002C72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1796"/>
              <a:ext cx="554" cy="554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13D1E5CC-74E3-41E9-B6C1-534AF6341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2" y="2025"/>
              <a:ext cx="206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IDLE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62ECAF4D-9B07-4004-B521-AC80690E7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" y="1796"/>
              <a:ext cx="555" cy="554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3C81BF9C-5FA6-4885-AC2F-A755B1350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" y="1796"/>
              <a:ext cx="555" cy="554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0F3A4E97-1F37-4EAD-91E2-52A34E857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" y="2025"/>
              <a:ext cx="277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1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START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B114CF49-967F-4ABB-AD8E-ABCD870EA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" y="3290"/>
              <a:ext cx="555" cy="55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C05C7235-FEA8-44F4-B25D-4AFE2751A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8" y="3290"/>
              <a:ext cx="555" cy="55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3F5E6D61-30A2-4468-B2CD-AA87424E1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1" y="3518"/>
              <a:ext cx="187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REC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5382AF04-9135-42A2-A275-C62EC74D5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3290"/>
              <a:ext cx="554" cy="55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0DC5795C-B35E-454B-A57B-3F8168A4F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8" y="3290"/>
              <a:ext cx="554" cy="555"/>
            </a:xfrm>
            <a:prstGeom prst="ellipse">
              <a:avLst/>
            </a:pr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A26B9ED5-C154-4B1F-8287-060BF803A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3518"/>
              <a:ext cx="290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FINISH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6715F82A-A026-4306-AA29-7E8FA019E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" y="1594"/>
              <a:ext cx="776" cy="283"/>
            </a:xfrm>
            <a:custGeom>
              <a:avLst/>
              <a:gdLst>
                <a:gd name="T0" fmla="*/ 558 w 776"/>
                <a:gd name="T1" fmla="*/ 283 h 283"/>
                <a:gd name="T2" fmla="*/ 617 w 776"/>
                <a:gd name="T3" fmla="*/ 64 h 283"/>
                <a:gd name="T4" fmla="*/ 106 w 776"/>
                <a:gd name="T5" fmla="*/ 66 h 283"/>
                <a:gd name="T6" fmla="*/ 130 w 776"/>
                <a:gd name="T7" fmla="*/ 26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6" h="283">
                  <a:moveTo>
                    <a:pt x="558" y="283"/>
                  </a:moveTo>
                  <a:cubicBezTo>
                    <a:pt x="776" y="196"/>
                    <a:pt x="726" y="112"/>
                    <a:pt x="617" y="64"/>
                  </a:cubicBezTo>
                  <a:cubicBezTo>
                    <a:pt x="473" y="0"/>
                    <a:pt x="227" y="1"/>
                    <a:pt x="106" y="66"/>
                  </a:cubicBezTo>
                  <a:cubicBezTo>
                    <a:pt x="25" y="111"/>
                    <a:pt x="0" y="184"/>
                    <a:pt x="130" y="263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EF721799-4C41-4275-92A6-74D8C5B7D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6" y="1833"/>
              <a:ext cx="53" cy="44"/>
            </a:xfrm>
            <a:custGeom>
              <a:avLst/>
              <a:gdLst>
                <a:gd name="T0" fmla="*/ 23 w 53"/>
                <a:gd name="T1" fmla="*/ 0 h 44"/>
                <a:gd name="T2" fmla="*/ 53 w 53"/>
                <a:gd name="T3" fmla="*/ 44 h 44"/>
                <a:gd name="T4" fmla="*/ 0 w 53"/>
                <a:gd name="T5" fmla="*/ 42 h 44"/>
                <a:gd name="T6" fmla="*/ 23 w 53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4">
                  <a:moveTo>
                    <a:pt x="23" y="0"/>
                  </a:moveTo>
                  <a:lnTo>
                    <a:pt x="53" y="44"/>
                  </a:lnTo>
                  <a:lnTo>
                    <a:pt x="0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2" name="Rectangle 19">
              <a:extLst>
                <a:ext uri="{FF2B5EF4-FFF2-40B4-BE49-F238E27FC236}">
                  <a16:creationId xmlns:a16="http://schemas.microsoft.com/office/drawing/2014/main" id="{8F0E770E-4CA8-4D49-BCB3-BC2CFBA75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4" y="1528"/>
              <a:ext cx="321" cy="1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3" name="Rectangle 20">
              <a:extLst>
                <a:ext uri="{FF2B5EF4-FFF2-40B4-BE49-F238E27FC236}">
                  <a16:creationId xmlns:a16="http://schemas.microsoft.com/office/drawing/2014/main" id="{0E61B949-60E4-4885-8D6A-B3E0280A9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528"/>
              <a:ext cx="129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RX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42BB0B9E-5AB8-4941-8D5F-8B58C61B4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" y="1528"/>
              <a:ext cx="123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==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id="{BCC5C9F5-F5FB-472A-A274-2318C7E25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528"/>
              <a:ext cx="78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BF99FC68-9B49-4BE4-995B-8AF280969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7" y="1612"/>
              <a:ext cx="245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READY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id="{EEEC4424-9973-45EB-8287-2014A277F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9" y="1612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&lt;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CA39920D-F430-469D-B33A-1B6F8EECD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" y="1612"/>
              <a:ext cx="90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6">
              <a:extLst>
                <a:ext uri="{FF2B5EF4-FFF2-40B4-BE49-F238E27FC236}">
                  <a16:creationId xmlns:a16="http://schemas.microsoft.com/office/drawing/2014/main" id="{E5B64871-B848-4719-8F5B-55133D536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3" y="1612"/>
              <a:ext cx="7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62DB85D-9DA8-420C-B0C5-F51CDEF69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" y="2073"/>
              <a:ext cx="1075" cy="0"/>
            </a:xfrm>
            <a:custGeom>
              <a:avLst/>
              <a:gdLst>
                <a:gd name="T0" fmla="*/ 0 w 1075"/>
                <a:gd name="T1" fmla="*/ 1075 w 107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75">
                  <a:moveTo>
                    <a:pt x="0" y="0"/>
                  </a:moveTo>
                  <a:cubicBezTo>
                    <a:pt x="266" y="0"/>
                    <a:pt x="785" y="0"/>
                    <a:pt x="1075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BB9651FC-4D0B-4840-8D12-462917AEE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" y="2049"/>
              <a:ext cx="47" cy="47"/>
            </a:xfrm>
            <a:custGeom>
              <a:avLst/>
              <a:gdLst>
                <a:gd name="T0" fmla="*/ 0 w 47"/>
                <a:gd name="T1" fmla="*/ 0 h 47"/>
                <a:gd name="T2" fmla="*/ 47 w 47"/>
                <a:gd name="T3" fmla="*/ 24 h 47"/>
                <a:gd name="T4" fmla="*/ 0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47" y="24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255C0359-7586-4BF2-8D19-7027742A4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" y="1949"/>
              <a:ext cx="340" cy="2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3" name="Rectangle 30">
              <a:extLst>
                <a:ext uri="{FF2B5EF4-FFF2-40B4-BE49-F238E27FC236}">
                  <a16:creationId xmlns:a16="http://schemas.microsoft.com/office/drawing/2014/main" id="{8DECCC21-F8B2-4C7E-8542-854678C8D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949"/>
              <a:ext cx="128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RX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31">
              <a:extLst>
                <a:ext uri="{FF2B5EF4-FFF2-40B4-BE49-F238E27FC236}">
                  <a16:creationId xmlns:a16="http://schemas.microsoft.com/office/drawing/2014/main" id="{9CFC6F17-C043-4406-9C98-63DC89CDB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" y="1949"/>
              <a:ext cx="123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==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32">
              <a:extLst>
                <a:ext uri="{FF2B5EF4-FFF2-40B4-BE49-F238E27FC236}">
                  <a16:creationId xmlns:a16="http://schemas.microsoft.com/office/drawing/2014/main" id="{55A8B453-8F4B-4873-B168-3EC16950A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2" y="1949"/>
              <a:ext cx="7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33">
              <a:extLst>
                <a:ext uri="{FF2B5EF4-FFF2-40B4-BE49-F238E27FC236}">
                  <a16:creationId xmlns:a16="http://schemas.microsoft.com/office/drawing/2014/main" id="{3CB1A477-02A8-472E-9047-FAF597359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" y="2033"/>
              <a:ext cx="174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CNT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34">
              <a:extLst>
                <a:ext uri="{FF2B5EF4-FFF2-40B4-BE49-F238E27FC236}">
                  <a16:creationId xmlns:a16="http://schemas.microsoft.com/office/drawing/2014/main" id="{E8F1E4C2-713E-44F8-9265-109D7882D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" y="2033"/>
              <a:ext cx="70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&lt;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35">
              <a:extLst>
                <a:ext uri="{FF2B5EF4-FFF2-40B4-BE49-F238E27FC236}">
                  <a16:creationId xmlns:a16="http://schemas.microsoft.com/office/drawing/2014/main" id="{9A020AF5-874D-4E8F-9C0A-BBD2DAF4E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" y="2033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36">
              <a:extLst>
                <a:ext uri="{FF2B5EF4-FFF2-40B4-BE49-F238E27FC236}">
                  <a16:creationId xmlns:a16="http://schemas.microsoft.com/office/drawing/2014/main" id="{F1FED7B4-A12C-4AC6-9B02-0628E03A9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5" y="2033"/>
              <a:ext cx="7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0DFC0EA9-C8F1-4B61-80FC-C924CFDB4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3" y="2115"/>
              <a:ext cx="129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BIT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EFBB22B7-D8C1-437F-BEFF-9B410023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2115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_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71A9BE68-2A27-4422-B032-F2D515E4B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6" y="2115"/>
              <a:ext cx="154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CNT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AE83A1F4-0921-49CE-A260-148E6833E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" y="2115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&lt;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AA2C2782-88C5-43B9-B468-B8F3667DB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" y="2115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EFB8EC83-4669-4F2C-B43B-12039F662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" y="2115"/>
              <a:ext cx="7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D66EEF15-644D-468F-A67D-26F7988B9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" y="2350"/>
              <a:ext cx="0" cy="899"/>
            </a:xfrm>
            <a:custGeom>
              <a:avLst/>
              <a:gdLst>
                <a:gd name="T0" fmla="*/ 0 h 899"/>
                <a:gd name="T1" fmla="*/ 899 h 8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99">
                  <a:moveTo>
                    <a:pt x="0" y="0"/>
                  </a:moveTo>
                  <a:cubicBezTo>
                    <a:pt x="0" y="222"/>
                    <a:pt x="0" y="654"/>
                    <a:pt x="0" y="89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4BD3C29C-9A39-4FCA-B8D2-1949FF84D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" y="3243"/>
              <a:ext cx="47" cy="47"/>
            </a:xfrm>
            <a:custGeom>
              <a:avLst/>
              <a:gdLst>
                <a:gd name="T0" fmla="*/ 47 w 47"/>
                <a:gd name="T1" fmla="*/ 0 h 47"/>
                <a:gd name="T2" fmla="*/ 23 w 47"/>
                <a:gd name="T3" fmla="*/ 47 h 47"/>
                <a:gd name="T4" fmla="*/ 0 w 47"/>
                <a:gd name="T5" fmla="*/ 0 h 47"/>
                <a:gd name="T6" fmla="*/ 47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47" y="0"/>
                  </a:moveTo>
                  <a:lnTo>
                    <a:pt x="23" y="47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EC8FFB2E-A12F-4B68-86E1-2BC0D7BE32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6" y="2738"/>
              <a:ext cx="319" cy="1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A3970775-9E01-4C5F-AFDD-2AEE51071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9" y="2739"/>
              <a:ext cx="174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CNT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8CED41DE-32F1-4D61-B0E7-7F166FB16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" y="2739"/>
              <a:ext cx="123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==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5C635FA7-96D2-40FE-B3A3-29978750C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3" y="2739"/>
              <a:ext cx="148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217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9A7076E0-9003-4610-A4EE-B69449850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0" y="2820"/>
              <a:ext cx="154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CNT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D34261AC-1B85-4045-8ECA-72BADA3F7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4" y="2820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&lt;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1A9DECCD-8852-4FD7-B696-1C37CFF4B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8" y="2820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EF0379B1-58DB-4B62-89E9-EE8C9CECF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" y="2820"/>
              <a:ext cx="7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0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60E9C3BC-97F7-47B4-ACCD-31828AFB5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4" y="3568"/>
              <a:ext cx="1074" cy="0"/>
            </a:xfrm>
            <a:custGeom>
              <a:avLst/>
              <a:gdLst>
                <a:gd name="T0" fmla="*/ 1074 w 1074"/>
                <a:gd name="T1" fmla="*/ 0 w 107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74">
                  <a:moveTo>
                    <a:pt x="1074" y="0"/>
                  </a:moveTo>
                  <a:cubicBezTo>
                    <a:pt x="808" y="0"/>
                    <a:pt x="289" y="0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01E0BA0A-142F-43F1-8901-7C4F34034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" y="3544"/>
              <a:ext cx="47" cy="47"/>
            </a:xfrm>
            <a:custGeom>
              <a:avLst/>
              <a:gdLst>
                <a:gd name="T0" fmla="*/ 47 w 47"/>
                <a:gd name="T1" fmla="*/ 47 h 47"/>
                <a:gd name="T2" fmla="*/ 0 w 47"/>
                <a:gd name="T3" fmla="*/ 24 h 47"/>
                <a:gd name="T4" fmla="*/ 47 w 47"/>
                <a:gd name="T5" fmla="*/ 0 h 47"/>
                <a:gd name="T6" fmla="*/ 47 w 47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47" y="47"/>
                  </a:moveTo>
                  <a:lnTo>
                    <a:pt x="0" y="24"/>
                  </a:lnTo>
                  <a:lnTo>
                    <a:pt x="47" y="0"/>
                  </a:lnTo>
                  <a:lnTo>
                    <a:pt x="47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64101343-C460-4ABC-BB8B-E592606D8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" y="3527"/>
              <a:ext cx="406" cy="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CCAA32EF-4FAD-459B-B487-58DCC81A4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" y="3526"/>
              <a:ext cx="129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BIT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57">
              <a:extLst>
                <a:ext uri="{FF2B5EF4-FFF2-40B4-BE49-F238E27FC236}">
                  <a16:creationId xmlns:a16="http://schemas.microsoft.com/office/drawing/2014/main" id="{34D26ED4-21C5-4051-95B5-2F17C5B75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8" y="3526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_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C72B4103-8391-4571-931B-4CE61CFD4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3526"/>
              <a:ext cx="174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CNT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59">
              <a:extLst>
                <a:ext uri="{FF2B5EF4-FFF2-40B4-BE49-F238E27FC236}">
                  <a16:creationId xmlns:a16="http://schemas.microsoft.com/office/drawing/2014/main" id="{E50E24FF-8909-4DEF-8485-5B70D4E26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3526"/>
              <a:ext cx="122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==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EDEB55C6-292D-4AB0-B935-11E024B14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7" y="3526"/>
              <a:ext cx="3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uk-UA" altLang="uk-UA" sz="900" dirty="0">
                  <a:solidFill>
                    <a:srgbClr val="000000"/>
                  </a:solidFill>
                  <a:latin typeface="Calibri" panose="020F0502020204030204" pitchFamily="34" charset="0"/>
                </a:rPr>
                <a:t>8</a:t>
              </a:r>
              <a:endParaRPr kumimoji="0" lang="uk-UA" altLang="uk-UA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4E2FD7ED-CAC8-496E-A31E-18958E127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" y="2392"/>
              <a:ext cx="0" cy="898"/>
            </a:xfrm>
            <a:custGeom>
              <a:avLst/>
              <a:gdLst>
                <a:gd name="T0" fmla="*/ 898 h 898"/>
                <a:gd name="T1" fmla="*/ 0 h 89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898">
                  <a:moveTo>
                    <a:pt x="0" y="898"/>
                  </a:moveTo>
                  <a:cubicBezTo>
                    <a:pt x="0" y="676"/>
                    <a:pt x="0" y="245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197F0291-AF9F-442C-B5C2-40E3059F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" y="2350"/>
              <a:ext cx="48" cy="48"/>
            </a:xfrm>
            <a:custGeom>
              <a:avLst/>
              <a:gdLst>
                <a:gd name="T0" fmla="*/ 0 w 48"/>
                <a:gd name="T1" fmla="*/ 48 h 48"/>
                <a:gd name="T2" fmla="*/ 24 w 48"/>
                <a:gd name="T3" fmla="*/ 0 h 48"/>
                <a:gd name="T4" fmla="*/ 48 w 48"/>
                <a:gd name="T5" fmla="*/ 48 h 48"/>
                <a:gd name="T6" fmla="*/ 0 w 48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8">
                  <a:moveTo>
                    <a:pt x="0" y="48"/>
                  </a:moveTo>
                  <a:lnTo>
                    <a:pt x="24" y="0"/>
                  </a:lnTo>
                  <a:lnTo>
                    <a:pt x="48" y="48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95FEB416-6D13-4024-8A89-D0BCCFF22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" y="2738"/>
              <a:ext cx="436" cy="1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6E67B0CD-B914-434C-BB7B-32FB6FDE6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" y="2739"/>
              <a:ext cx="239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RXOUT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0644E05D-09EE-44D2-9E65-507F2EBAB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2739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&lt;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34E9F34B-42DC-49BB-B908-2065E6269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" y="2739"/>
              <a:ext cx="90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A92D1946-FA51-44A3-9A01-D65CAAC49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0" y="2739"/>
              <a:ext cx="200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DATA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54771BFA-F58D-4F41-9965-04DE3F8A6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8" y="2820"/>
              <a:ext cx="244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READY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228C134E-9335-4510-AF5C-1AEFECED1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" y="2820"/>
              <a:ext cx="70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&lt;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7F559282-D8CE-45DD-8042-AB5728B6A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4" y="2820"/>
              <a:ext cx="90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0C0E8D26-D107-461D-9646-31D765A2E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4" y="2820"/>
              <a:ext cx="7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1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6DB3EA2E-13F6-4EEF-A6DC-92ADFA5A0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" y="1693"/>
              <a:ext cx="352" cy="727"/>
            </a:xfrm>
            <a:custGeom>
              <a:avLst/>
              <a:gdLst>
                <a:gd name="T0" fmla="*/ 0 w 352"/>
                <a:gd name="T1" fmla="*/ 184 h 727"/>
                <a:gd name="T2" fmla="*/ 294 w 352"/>
                <a:gd name="T3" fmla="*/ 120 h 727"/>
                <a:gd name="T4" fmla="*/ 298 w 352"/>
                <a:gd name="T5" fmla="*/ 604 h 727"/>
                <a:gd name="T6" fmla="*/ 30 w 352"/>
                <a:gd name="T7" fmla="*/ 604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2" h="727">
                  <a:moveTo>
                    <a:pt x="0" y="184"/>
                  </a:moveTo>
                  <a:cubicBezTo>
                    <a:pt x="202" y="0"/>
                    <a:pt x="258" y="18"/>
                    <a:pt x="294" y="120"/>
                  </a:cubicBezTo>
                  <a:cubicBezTo>
                    <a:pt x="336" y="241"/>
                    <a:pt x="352" y="480"/>
                    <a:pt x="298" y="604"/>
                  </a:cubicBezTo>
                  <a:cubicBezTo>
                    <a:pt x="255" y="702"/>
                    <a:pt x="167" y="727"/>
                    <a:pt x="30" y="604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F4371320-66F4-4384-8958-4F9186969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" y="2269"/>
              <a:ext cx="50" cy="50"/>
            </a:xfrm>
            <a:custGeom>
              <a:avLst/>
              <a:gdLst>
                <a:gd name="T0" fmla="*/ 18 w 50"/>
                <a:gd name="T1" fmla="*/ 50 h 50"/>
                <a:gd name="T2" fmla="*/ 0 w 50"/>
                <a:gd name="T3" fmla="*/ 0 h 50"/>
                <a:gd name="T4" fmla="*/ 50 w 50"/>
                <a:gd name="T5" fmla="*/ 15 h 50"/>
                <a:gd name="T6" fmla="*/ 18 w 50"/>
                <a:gd name="T7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0">
                  <a:moveTo>
                    <a:pt x="18" y="50"/>
                  </a:moveTo>
                  <a:lnTo>
                    <a:pt x="0" y="0"/>
                  </a:lnTo>
                  <a:lnTo>
                    <a:pt x="50" y="15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0FDA9CF2-9B16-4A33-950C-83F2553C3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1" y="1968"/>
              <a:ext cx="306" cy="1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897BF2CD-D189-4E72-A81D-8FC2851C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" y="1968"/>
              <a:ext cx="174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CNT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B4DD420B-B9D5-4683-8290-72FB81916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4" y="1968"/>
              <a:ext cx="109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!=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6B9A68F7-CABF-41B0-B768-3F98816A3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" y="1968"/>
              <a:ext cx="148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217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8E5B1230-789A-4164-A9B3-609BAD0DB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" y="2052"/>
              <a:ext cx="154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CNT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6F2121BC-0D87-49C1-81CF-DE82AA143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0" y="2052"/>
              <a:ext cx="110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++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26D1442A-D40A-4945-A735-116023D86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" y="3251"/>
              <a:ext cx="331" cy="712"/>
            </a:xfrm>
            <a:custGeom>
              <a:avLst/>
              <a:gdLst>
                <a:gd name="T0" fmla="*/ 0 w 331"/>
                <a:gd name="T1" fmla="*/ 121 h 712"/>
                <a:gd name="T2" fmla="*/ 297 w 331"/>
                <a:gd name="T3" fmla="*/ 411 h 712"/>
                <a:gd name="T4" fmla="*/ 20 w 331"/>
                <a:gd name="T5" fmla="*/ 549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1" h="712">
                  <a:moveTo>
                    <a:pt x="0" y="121"/>
                  </a:moveTo>
                  <a:cubicBezTo>
                    <a:pt x="202" y="0"/>
                    <a:pt x="331" y="219"/>
                    <a:pt x="297" y="411"/>
                  </a:cubicBezTo>
                  <a:cubicBezTo>
                    <a:pt x="268" y="571"/>
                    <a:pt x="124" y="712"/>
                    <a:pt x="20" y="549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6FC4B6D5-F756-4DE9-9DC5-2325A543B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" y="3764"/>
              <a:ext cx="43" cy="52"/>
            </a:xfrm>
            <a:custGeom>
              <a:avLst/>
              <a:gdLst>
                <a:gd name="T0" fmla="*/ 2 w 43"/>
                <a:gd name="T1" fmla="*/ 52 h 52"/>
                <a:gd name="T2" fmla="*/ 0 w 43"/>
                <a:gd name="T3" fmla="*/ 0 h 52"/>
                <a:gd name="T4" fmla="*/ 43 w 43"/>
                <a:gd name="T5" fmla="*/ 29 h 52"/>
                <a:gd name="T6" fmla="*/ 2 w 43"/>
                <a:gd name="T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2">
                  <a:moveTo>
                    <a:pt x="2" y="52"/>
                  </a:moveTo>
                  <a:lnTo>
                    <a:pt x="0" y="0"/>
                  </a:lnTo>
                  <a:lnTo>
                    <a:pt x="43" y="29"/>
                  </a:lnTo>
                  <a:lnTo>
                    <a:pt x="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C1F04F2A-206E-43CC-93C4-DA852954A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" y="3501"/>
              <a:ext cx="327" cy="2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86" name="Rectangle 83">
              <a:extLst>
                <a:ext uri="{FF2B5EF4-FFF2-40B4-BE49-F238E27FC236}">
                  <a16:creationId xmlns:a16="http://schemas.microsoft.com/office/drawing/2014/main" id="{9001EF10-8F7B-4A44-90E0-A93E92F98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3" y="3502"/>
              <a:ext cx="154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CNT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84">
              <a:extLst>
                <a:ext uri="{FF2B5EF4-FFF2-40B4-BE49-F238E27FC236}">
                  <a16:creationId xmlns:a16="http://schemas.microsoft.com/office/drawing/2014/main" id="{FA025D5E-E2C1-4083-93D2-95C381DD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7" y="3502"/>
              <a:ext cx="110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==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85">
              <a:extLst>
                <a:ext uri="{FF2B5EF4-FFF2-40B4-BE49-F238E27FC236}">
                  <a16:creationId xmlns:a16="http://schemas.microsoft.com/office/drawing/2014/main" id="{B5420EAF-36F7-4C5D-A262-5EB130A7B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" y="3502"/>
              <a:ext cx="148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434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A071BFCC-0C0F-4352-AE9D-97EE03C3B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" y="3583"/>
              <a:ext cx="129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BIT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87">
              <a:extLst>
                <a:ext uri="{FF2B5EF4-FFF2-40B4-BE49-F238E27FC236}">
                  <a16:creationId xmlns:a16="http://schemas.microsoft.com/office/drawing/2014/main" id="{CA28BCB1-AF9D-4E34-A485-1EF83CD9D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2" y="3583"/>
              <a:ext cx="71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_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88">
              <a:extLst>
                <a:ext uri="{FF2B5EF4-FFF2-40B4-BE49-F238E27FC236}">
                  <a16:creationId xmlns:a16="http://schemas.microsoft.com/office/drawing/2014/main" id="{C0147878-5896-4531-BB85-2527EDA6C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6" y="3583"/>
              <a:ext cx="155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CNT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FFC3C158-5ECF-4FE0-AB79-93D93C6E22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" y="3583"/>
              <a:ext cx="109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++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90">
              <a:extLst>
                <a:ext uri="{FF2B5EF4-FFF2-40B4-BE49-F238E27FC236}">
                  <a16:creationId xmlns:a16="http://schemas.microsoft.com/office/drawing/2014/main" id="{205E9640-D335-48F4-99BB-1E1CEE24B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3" y="3667"/>
              <a:ext cx="212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DATA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91">
              <a:extLst>
                <a:ext uri="{FF2B5EF4-FFF2-40B4-BE49-F238E27FC236}">
                  <a16:creationId xmlns:a16="http://schemas.microsoft.com/office/drawing/2014/main" id="{F591C24B-4E5B-4C68-B5FB-DE28575A9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3" y="3667"/>
              <a:ext cx="123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&lt;&lt; 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92">
              <a:extLst>
                <a:ext uri="{FF2B5EF4-FFF2-40B4-BE49-F238E27FC236}">
                  <a16:creationId xmlns:a16="http://schemas.microsoft.com/office/drawing/2014/main" id="{BDC2DAD0-EDAE-4A5C-9BC0-9977B826F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7" y="3667"/>
              <a:ext cx="116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RX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3A8DD825-91AB-425E-803F-A89B30689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" y="2269"/>
              <a:ext cx="1271" cy="172"/>
            </a:xfrm>
            <a:custGeom>
              <a:avLst/>
              <a:gdLst>
                <a:gd name="T0" fmla="*/ 1271 w 1271"/>
                <a:gd name="T1" fmla="*/ 0 h 172"/>
                <a:gd name="T2" fmla="*/ 632 w 1271"/>
                <a:gd name="T3" fmla="*/ 172 h 172"/>
                <a:gd name="T4" fmla="*/ 0 w 1271"/>
                <a:gd name="T5" fmla="*/ 4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1" h="172">
                  <a:moveTo>
                    <a:pt x="1271" y="0"/>
                  </a:moveTo>
                  <a:cubicBezTo>
                    <a:pt x="1271" y="172"/>
                    <a:pt x="952" y="172"/>
                    <a:pt x="632" y="172"/>
                  </a:cubicBezTo>
                  <a:cubicBezTo>
                    <a:pt x="340" y="172"/>
                    <a:pt x="48" y="172"/>
                    <a:pt x="0" y="41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BFE7D0EF-E879-44B9-A38A-6A90D97C7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" y="2269"/>
              <a:ext cx="46" cy="51"/>
            </a:xfrm>
            <a:custGeom>
              <a:avLst/>
              <a:gdLst>
                <a:gd name="T0" fmla="*/ 0 w 46"/>
                <a:gd name="T1" fmla="*/ 51 h 51"/>
                <a:gd name="T2" fmla="*/ 15 w 46"/>
                <a:gd name="T3" fmla="*/ 0 h 51"/>
                <a:gd name="T4" fmla="*/ 46 w 46"/>
                <a:gd name="T5" fmla="*/ 43 h 51"/>
                <a:gd name="T6" fmla="*/ 0 w 46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51">
                  <a:moveTo>
                    <a:pt x="0" y="51"/>
                  </a:moveTo>
                  <a:lnTo>
                    <a:pt x="15" y="0"/>
                  </a:lnTo>
                  <a:lnTo>
                    <a:pt x="46" y="43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8" name="Rectangle 95">
              <a:extLst>
                <a:ext uri="{FF2B5EF4-FFF2-40B4-BE49-F238E27FC236}">
                  <a16:creationId xmlns:a16="http://schemas.microsoft.com/office/drawing/2014/main" id="{A2E0CF65-ABF7-4A69-9D29-B3A8572FB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" y="2400"/>
              <a:ext cx="37" cy="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9" name="Rectangle 96">
              <a:extLst>
                <a:ext uri="{FF2B5EF4-FFF2-40B4-BE49-F238E27FC236}">
                  <a16:creationId xmlns:a16="http://schemas.microsoft.com/office/drawing/2014/main" id="{82DD828E-7DDE-4523-BB28-6F0880CA6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5" y="2400"/>
              <a:ext cx="7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C43B483B-F421-4181-92D3-C28AFDC8A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" y="2310"/>
              <a:ext cx="1272" cy="1062"/>
            </a:xfrm>
            <a:custGeom>
              <a:avLst/>
              <a:gdLst>
                <a:gd name="T0" fmla="*/ 1272 w 1272"/>
                <a:gd name="T1" fmla="*/ 1062 h 1062"/>
                <a:gd name="T2" fmla="*/ 824 w 1272"/>
                <a:gd name="T3" fmla="*/ 961 h 1062"/>
                <a:gd name="T4" fmla="*/ 660 w 1272"/>
                <a:gd name="T5" fmla="*/ 493 h 1062"/>
                <a:gd name="T6" fmla="*/ 449 w 1272"/>
                <a:gd name="T7" fmla="*/ 113 h 1062"/>
                <a:gd name="T8" fmla="*/ 0 w 1272"/>
                <a:gd name="T9" fmla="*/ 0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1062">
                  <a:moveTo>
                    <a:pt x="1272" y="1062"/>
                  </a:moveTo>
                  <a:cubicBezTo>
                    <a:pt x="1100" y="1062"/>
                    <a:pt x="929" y="1039"/>
                    <a:pt x="824" y="961"/>
                  </a:cubicBezTo>
                  <a:cubicBezTo>
                    <a:pt x="689" y="861"/>
                    <a:pt x="664" y="669"/>
                    <a:pt x="660" y="493"/>
                  </a:cubicBezTo>
                  <a:cubicBezTo>
                    <a:pt x="656" y="313"/>
                    <a:pt x="672" y="148"/>
                    <a:pt x="449" y="113"/>
                  </a:cubicBezTo>
                  <a:cubicBezTo>
                    <a:pt x="300" y="90"/>
                    <a:pt x="45" y="124"/>
                    <a:pt x="0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736E9844-2A69-4DC6-9ECF-8FEF36F70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2269"/>
              <a:ext cx="47" cy="51"/>
            </a:xfrm>
            <a:custGeom>
              <a:avLst/>
              <a:gdLst>
                <a:gd name="T0" fmla="*/ 0 w 47"/>
                <a:gd name="T1" fmla="*/ 51 h 51"/>
                <a:gd name="T2" fmla="*/ 16 w 47"/>
                <a:gd name="T3" fmla="*/ 0 h 51"/>
                <a:gd name="T4" fmla="*/ 47 w 47"/>
                <a:gd name="T5" fmla="*/ 43 h 51"/>
                <a:gd name="T6" fmla="*/ 0 w 47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51">
                  <a:moveTo>
                    <a:pt x="0" y="51"/>
                  </a:moveTo>
                  <a:lnTo>
                    <a:pt x="16" y="0"/>
                  </a:lnTo>
                  <a:lnTo>
                    <a:pt x="47" y="43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9D05CC0-3167-41A1-87D5-017EC7906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2744"/>
              <a:ext cx="37" cy="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3" name="Rectangle 100">
              <a:extLst>
                <a:ext uri="{FF2B5EF4-FFF2-40B4-BE49-F238E27FC236}">
                  <a16:creationId xmlns:a16="http://schemas.microsoft.com/office/drawing/2014/main" id="{ACF20203-30C1-4090-A59E-E76389062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1" y="2745"/>
              <a:ext cx="7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683CC016-16A6-4EAE-862E-55EA7CA85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303"/>
              <a:ext cx="316" cy="1069"/>
            </a:xfrm>
            <a:custGeom>
              <a:avLst/>
              <a:gdLst>
                <a:gd name="T0" fmla="*/ 0 w 316"/>
                <a:gd name="T1" fmla="*/ 1069 h 1069"/>
                <a:gd name="T2" fmla="*/ 224 w 316"/>
                <a:gd name="T3" fmla="*/ 1058 h 1069"/>
                <a:gd name="T4" fmla="*/ 274 w 316"/>
                <a:gd name="T5" fmla="*/ 926 h 1069"/>
                <a:gd name="T6" fmla="*/ 23 w 316"/>
                <a:gd name="T7" fmla="*/ 0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6" h="1069">
                  <a:moveTo>
                    <a:pt x="0" y="1069"/>
                  </a:moveTo>
                  <a:cubicBezTo>
                    <a:pt x="142" y="1069"/>
                    <a:pt x="191" y="1064"/>
                    <a:pt x="224" y="1058"/>
                  </a:cubicBezTo>
                  <a:cubicBezTo>
                    <a:pt x="316" y="1042"/>
                    <a:pt x="283" y="1020"/>
                    <a:pt x="274" y="926"/>
                  </a:cubicBezTo>
                  <a:cubicBezTo>
                    <a:pt x="261" y="773"/>
                    <a:pt x="312" y="430"/>
                    <a:pt x="23" y="0"/>
                  </a:cubicBezTo>
                </a:path>
              </a:pathLst>
            </a:custGeom>
            <a:noFill/>
            <a:ln w="95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6E0D1D50-58AD-4002-81B9-6005F9A7C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" y="2269"/>
              <a:ext cx="46" cy="53"/>
            </a:xfrm>
            <a:custGeom>
              <a:avLst/>
              <a:gdLst>
                <a:gd name="T0" fmla="*/ 7 w 46"/>
                <a:gd name="T1" fmla="*/ 53 h 53"/>
                <a:gd name="T2" fmla="*/ 0 w 46"/>
                <a:gd name="T3" fmla="*/ 0 h 53"/>
                <a:gd name="T4" fmla="*/ 46 w 46"/>
                <a:gd name="T5" fmla="*/ 26 h 53"/>
                <a:gd name="T6" fmla="*/ 7 w 46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53">
                  <a:moveTo>
                    <a:pt x="7" y="53"/>
                  </a:moveTo>
                  <a:lnTo>
                    <a:pt x="0" y="0"/>
                  </a:lnTo>
                  <a:lnTo>
                    <a:pt x="46" y="26"/>
                  </a:lnTo>
                  <a:lnTo>
                    <a:pt x="7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6" name="Rectangle 103">
              <a:extLst>
                <a:ext uri="{FF2B5EF4-FFF2-40B4-BE49-F238E27FC236}">
                  <a16:creationId xmlns:a16="http://schemas.microsoft.com/office/drawing/2014/main" id="{C5F1E322-74FB-4AF6-B793-B7DA21BC5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" y="2879"/>
              <a:ext cx="38" cy="8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7" name="Rectangle 104">
              <a:extLst>
                <a:ext uri="{FF2B5EF4-FFF2-40B4-BE49-F238E27FC236}">
                  <a16:creationId xmlns:a16="http://schemas.microsoft.com/office/drawing/2014/main" id="{84997380-F46B-444C-8A09-81F28C960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" y="2880"/>
              <a:ext cx="77" cy="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uk-UA" altLang="uk-UA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</a:t>
              </a:r>
              <a:endParaRPr kumimoji="0" lang="uk-UA" altLang="uk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47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CD17F-AA16-441A-8B02-409A8AF6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06388"/>
            <a:ext cx="4249511" cy="531812"/>
          </a:xfrm>
        </p:spPr>
        <p:txBody>
          <a:bodyPr/>
          <a:lstStyle/>
          <a:p>
            <a:pPr algn="ctr"/>
            <a:r>
              <a:rPr lang="en-US" dirty="0"/>
              <a:t>ADSR</a:t>
            </a:r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F74D3B17-C7D1-4B24-9976-81131E0BE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514" y="934155"/>
            <a:ext cx="5399315" cy="5510187"/>
          </a:xfrm>
        </p:spPr>
        <p:txBody>
          <a:bodyPr>
            <a:normAutofit/>
          </a:bodyPr>
          <a:lstStyle/>
          <a:p>
            <a:r>
              <a:rPr lang="uk-UA" sz="2400" dirty="0"/>
              <a:t>Модуль складається з блока, що виконує операції додавання та віднімання, в залежності від керуючого сигналу. Перший вхід суматора приєднано з його виходом через регістр. Інший вхід з’єднаний з мультплексором.</a:t>
            </a:r>
          </a:p>
          <a:p>
            <a:r>
              <a:rPr lang="uk-UA" sz="2400" dirty="0"/>
              <a:t>Через те, що суматор конвеєрний, перед кожною зміною стану відбувається очистка. Сигнал приходить від ТАЙМЕРА. НА час очистки та заповнення новими значеннями регістр першого доданку блокується, так само як і вихід модуля, для забезпечення постійного сигналу.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15A782-A286-44DD-85DE-53DA0FD3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434" y="707629"/>
            <a:ext cx="3880960" cy="3289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F8DC43-AEDF-4218-BF16-E803B10020B4}"/>
              </a:ext>
            </a:extLst>
          </p:cNvPr>
          <p:cNvSpPr txBox="1"/>
          <p:nvPr/>
        </p:nvSpPr>
        <p:spPr>
          <a:xfrm>
            <a:off x="5921829" y="3997067"/>
            <a:ext cx="6270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case curr_mode is </a:t>
            </a:r>
            <a:endParaRPr lang="uk-UA" sz="2000" dirty="0"/>
          </a:p>
          <a:p>
            <a:r>
              <a:rPr lang="en-US" sz="2000" dirty="0"/>
              <a:t>when "111" =&gt; add_sub&lt;='1';data2&lt;=X"00000000";  -- 0</a:t>
            </a:r>
            <a:endParaRPr lang="uk-UA" sz="2000" dirty="0"/>
          </a:p>
          <a:p>
            <a:r>
              <a:rPr lang="en-US" sz="2000" dirty="0"/>
              <a:t>when "000" =&gt; add_sub&lt;='1';data2&lt;=ATTACK_DELTA; </a:t>
            </a:r>
            <a:endParaRPr lang="uk-UA" sz="2000" dirty="0"/>
          </a:p>
          <a:p>
            <a:r>
              <a:rPr lang="en-US" sz="2000" dirty="0"/>
              <a:t>when "001" =&gt; add_sub&lt;='0’;data2&lt;=DECAY_DELTA; </a:t>
            </a:r>
            <a:r>
              <a:rPr lang="uk-UA" sz="2000" dirty="0"/>
              <a:t> </a:t>
            </a:r>
          </a:p>
          <a:p>
            <a:r>
              <a:rPr lang="en-US" sz="2000" dirty="0"/>
              <a:t>when "010" =&gt; </a:t>
            </a:r>
            <a:endParaRPr lang="uk-UA" sz="2000" dirty="0"/>
          </a:p>
          <a:p>
            <a:r>
              <a:rPr lang="en-US" sz="2000" dirty="0"/>
              <a:t>add_sub&lt;='1' ; data2&lt;=X"00000000"; </a:t>
            </a:r>
            <a:endParaRPr lang="uk-UA" sz="2000" dirty="0"/>
          </a:p>
          <a:p>
            <a:r>
              <a:rPr lang="en-US" sz="2000" dirty="0"/>
              <a:t>when "011" =&gt; </a:t>
            </a:r>
            <a:endParaRPr lang="uk-UA" sz="2000" dirty="0"/>
          </a:p>
          <a:p>
            <a:r>
              <a:rPr lang="en-US" sz="2000" dirty="0"/>
              <a:t>add_sub&lt;='0' ; data2&lt;=RELEASE_DELTA;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409271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6817C-5091-4C36-B81F-1479BDDF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2400"/>
            <a:ext cx="3932237" cy="5302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DAC (</a:t>
            </a:r>
            <a:r>
              <a:rPr lang="uk-UA" dirty="0"/>
              <a:t>дельта-сигма</a:t>
            </a:r>
            <a:r>
              <a:rPr lang="en-US" dirty="0"/>
              <a:t>)</a:t>
            </a:r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347A2BF9-DDEE-49D3-B2CE-DD0383826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0684" y="856343"/>
            <a:ext cx="4772504" cy="5012645"/>
          </a:xfrm>
        </p:spPr>
        <p:txBody>
          <a:bodyPr/>
          <a:lstStyle/>
          <a:p>
            <a:r>
              <a:rPr lang="uk-UA" sz="2000" dirty="0"/>
              <a:t>Принцип роботи цього ЦАП полягає у переводі вхідного бітового вектору у однобітний сигнал. Вхідне значення керує шириною вихідного імпульсу. Подаючи цей сигнал на ФНЧ, імпульс вирівнюється у певну напругу. На малих частотах даний ЦАП видає досить велику похибку. Для забезпечення найкращої якості необхідно використовувати спеціалізовану паралельну мікросхему.</a:t>
            </a:r>
          </a:p>
          <a:p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E70E43-F628-492D-B382-9259A82CA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617" y="0"/>
            <a:ext cx="4361342" cy="2130425"/>
          </a:xfrm>
          <a:prstGeom prst="rect">
            <a:avLst/>
          </a:prstGeom>
        </p:spPr>
      </p:pic>
      <p:pic>
        <p:nvPicPr>
          <p:cNvPr id="1028" name="Picture 4" descr="http://www.polesite.ru/wp-content/uploads/2014/05/Ashampoo_Snap_2014.05.06_19h58m33s_001_.png">
            <a:extLst>
              <a:ext uri="{FF2B5EF4-FFF2-40B4-BE49-F238E27FC236}">
                <a16:creationId xmlns:a16="http://schemas.microsoft.com/office/drawing/2014/main" id="{404DB692-7987-44E8-86B7-8DBA7935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2548844"/>
            <a:ext cx="6872260" cy="3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08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2FA3F2-0DCF-49C9-B4B5-C8CFEEA5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412044"/>
          </a:xfrm>
        </p:spPr>
        <p:txBody>
          <a:bodyPr>
            <a:normAutofit fontScale="90000"/>
          </a:bodyPr>
          <a:lstStyle/>
          <a:p>
            <a:r>
              <a:rPr lang="uk-UA" dirty="0"/>
              <a:t>Тестування</a:t>
            </a:r>
          </a:p>
        </p:txBody>
      </p:sp>
      <p:pic>
        <p:nvPicPr>
          <p:cNvPr id="6" name="Місце для зображення 5">
            <a:extLst>
              <a:ext uri="{FF2B5EF4-FFF2-40B4-BE49-F238E27FC236}">
                <a16:creationId xmlns:a16="http://schemas.microsoft.com/office/drawing/2014/main" id="{20DC1C43-1DB8-4AA0-B488-38C11A776A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4" b="15604"/>
          <a:stretch>
            <a:fillRect/>
          </a:stretch>
        </p:blipFill>
        <p:spPr>
          <a:xfrm>
            <a:off x="414349" y="1135237"/>
            <a:ext cx="11777651" cy="5307896"/>
          </a:xfrm>
        </p:spPr>
      </p:pic>
    </p:spTree>
    <p:extLst>
      <p:ext uri="{BB962C8B-B14F-4D97-AF65-F5344CB8AC3E}">
        <p14:creationId xmlns:p14="http://schemas.microsoft.com/office/powerpoint/2010/main" val="1888163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19-06-13 20-11-44-342 - 1of3">
            <a:hlinkClick r:id="" action="ppaction://media"/>
            <a:extLst>
              <a:ext uri="{FF2B5EF4-FFF2-40B4-BE49-F238E27FC236}">
                <a16:creationId xmlns:a16="http://schemas.microsoft.com/office/drawing/2014/main" id="{149A3A87-4717-4B59-88C5-83A2DAFAAA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332" y="268111"/>
            <a:ext cx="10114846" cy="6321778"/>
          </a:xfrm>
        </p:spPr>
      </p:pic>
    </p:spTree>
    <p:extLst>
      <p:ext uri="{BB962C8B-B14F-4D97-AF65-F5344CB8AC3E}">
        <p14:creationId xmlns:p14="http://schemas.microsoft.com/office/powerpoint/2010/main" val="239976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19-06-13 20-11-44-342 - 2of3">
            <a:hlinkClick r:id="" action="ppaction://media"/>
            <a:extLst>
              <a:ext uri="{FF2B5EF4-FFF2-40B4-BE49-F238E27FC236}">
                <a16:creationId xmlns:a16="http://schemas.microsoft.com/office/drawing/2014/main" id="{8F2E67F1-B59D-49A4-B538-F5A39B57B0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2347" y="507295"/>
            <a:ext cx="8982075" cy="5613400"/>
          </a:xfrm>
        </p:spPr>
      </p:pic>
    </p:spTree>
    <p:extLst>
      <p:ext uri="{BB962C8B-B14F-4D97-AF65-F5344CB8AC3E}">
        <p14:creationId xmlns:p14="http://schemas.microsoft.com/office/powerpoint/2010/main" val="29669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ndicam 2019-06-13 20-11-44-342 - 3of3">
            <a:hlinkClick r:id="" action="ppaction://media"/>
            <a:extLst>
              <a:ext uri="{FF2B5EF4-FFF2-40B4-BE49-F238E27FC236}">
                <a16:creationId xmlns:a16="http://schemas.microsoft.com/office/drawing/2014/main" id="{15F3535C-3C65-4F3D-9718-DF05EF0C42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3995" y="458997"/>
            <a:ext cx="9504010" cy="5940006"/>
          </a:xfrm>
        </p:spPr>
      </p:pic>
    </p:spTree>
    <p:extLst>
      <p:ext uri="{BB962C8B-B14F-4D97-AF65-F5344CB8AC3E}">
        <p14:creationId xmlns:p14="http://schemas.microsoft.com/office/powerpoint/2010/main" val="250595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6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029BAE-8ED7-45BB-B006-9C364F619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7806"/>
            <a:ext cx="9144000" cy="23876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uk-UA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Цифровий синтезатор</a:t>
            </a:r>
            <a:br>
              <a:rPr lang="uk-UA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</a:br>
            <a:r>
              <a:rPr lang="uk-UA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на основі ПЛІС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61216B3-E45A-46B8-9EFB-83F201875F64}"/>
              </a:ext>
            </a:extLst>
          </p:cNvPr>
          <p:cNvSpPr txBox="1">
            <a:spLocks/>
          </p:cNvSpPr>
          <p:nvPr/>
        </p:nvSpPr>
        <p:spPr>
          <a:xfrm>
            <a:off x="8046719" y="4776394"/>
            <a:ext cx="4023361" cy="191486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000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Студент</a:t>
            </a:r>
          </a:p>
          <a:p>
            <a:r>
              <a:rPr lang="uk-UA" sz="4000" spc="300" dirty="0">
                <a:solidFill>
                  <a:schemeClr val="bg1">
                    <a:lumMod val="9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Антонов Єгор Андрійович</a:t>
            </a:r>
          </a:p>
        </p:txBody>
      </p:sp>
    </p:spTree>
    <p:extLst>
      <p:ext uri="{BB962C8B-B14F-4D97-AF65-F5344CB8AC3E}">
        <p14:creationId xmlns:p14="http://schemas.microsoft.com/office/powerpoint/2010/main" val="2101464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Місце для вмісту 7">
            <a:extLst>
              <a:ext uri="{FF2B5EF4-FFF2-40B4-BE49-F238E27FC236}">
                <a16:creationId xmlns:a16="http://schemas.microsoft.com/office/drawing/2014/main" id="{49D43B31-C71D-48C0-955D-4E63E6D6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762" y="457200"/>
            <a:ext cx="6062626" cy="5577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dirty="0"/>
              <a:t>Метою проекту було створення системи на одному кристалі, що поєднує : </a:t>
            </a:r>
          </a:p>
          <a:p>
            <a:r>
              <a:rPr lang="uk-UA" dirty="0"/>
              <a:t>Генерацію простого сигналу</a:t>
            </a:r>
          </a:p>
          <a:p>
            <a:r>
              <a:rPr lang="uk-UA" dirty="0"/>
              <a:t>Різноманітну подальшу обробку </a:t>
            </a:r>
          </a:p>
          <a:p>
            <a:r>
              <a:rPr lang="uk-UA" dirty="0"/>
              <a:t>З’єднання з ПК</a:t>
            </a:r>
          </a:p>
          <a:p>
            <a:r>
              <a:rPr lang="uk-UA" dirty="0"/>
              <a:t>Периферійне управління (клавіші)</a:t>
            </a:r>
          </a:p>
          <a:p>
            <a:r>
              <a:rPr lang="uk-UA" dirty="0"/>
              <a:t>Пам’ять</a:t>
            </a:r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4098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C5A5B-67ED-4971-B2B5-761B9319B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325830"/>
            <a:ext cx="5710235" cy="1517258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uk-UA" sz="5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Платформа </a:t>
            </a:r>
            <a:r>
              <a:rPr lang="en-US" sz="5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FPGA</a:t>
            </a:r>
            <a:endParaRPr lang="uk-UA" sz="5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CEB5E44B-8040-43C0-B01C-99DE3B873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850" y="136021"/>
            <a:ext cx="5863816" cy="658595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uk-U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обраного проекту було обрано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FPGA </a:t>
            </a:r>
            <a:r>
              <a:rPr lang="uk-U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через :</a:t>
            </a:r>
          </a:p>
          <a:p>
            <a:r>
              <a:rPr lang="uk-U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популярність даної платформи у сфері обробки сигналів</a:t>
            </a:r>
          </a:p>
          <a:p>
            <a:r>
              <a:rPr lang="uk-U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наявність спеціалізованих блоків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uk-U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Паралельність модулів</a:t>
            </a:r>
          </a:p>
          <a:p>
            <a:r>
              <a:rPr lang="uk-U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Гнучкість архітектури</a:t>
            </a:r>
          </a:p>
          <a:p>
            <a:r>
              <a:rPr lang="uk-U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Надійність більша ніж у складених схемах</a:t>
            </a:r>
          </a:p>
          <a:p>
            <a:r>
              <a:rPr lang="uk-U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Простіше проектування пристроїв за допомогою коду</a:t>
            </a:r>
          </a:p>
          <a:p>
            <a:pPr marL="0" indent="0">
              <a:buNone/>
            </a:pPr>
            <a:endParaRPr lang="uk-UA" dirty="0"/>
          </a:p>
        </p:txBody>
      </p:sp>
      <p:pic>
        <p:nvPicPr>
          <p:cNvPr id="1026" name="Picture 2" descr="https://www.intel.ru/content/dam/www/public/us/en/images/programmable/legacy/cyc4-architecture.png.rendition.intel.web.480.270.png">
            <a:extLst>
              <a:ext uri="{FF2B5EF4-FFF2-40B4-BE49-F238E27FC236}">
                <a16:creationId xmlns:a16="http://schemas.microsoft.com/office/drawing/2014/main" id="{2BC12B5A-ABF8-4A1F-A33F-2E461227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0" y="2393513"/>
            <a:ext cx="5863816" cy="33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0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7not.ru/articles/images/block_chema.gif">
            <a:extLst>
              <a:ext uri="{FF2B5EF4-FFF2-40B4-BE49-F238E27FC236}">
                <a16:creationId xmlns:a16="http://schemas.microsoft.com/office/drawing/2014/main" id="{86E90E2A-93D8-43EB-B7E8-845D8E9CE8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041" y="457200"/>
            <a:ext cx="8889507" cy="588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50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7486A-9DE8-4B13-935B-C9E7F95E1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0378" y="130202"/>
            <a:ext cx="6971242" cy="500231"/>
          </a:xfrm>
        </p:spPr>
        <p:txBody>
          <a:bodyPr>
            <a:noAutofit/>
          </a:bodyPr>
          <a:lstStyle/>
          <a:p>
            <a:r>
              <a:rPr lang="uk-UA" sz="3600" dirty="0"/>
              <a:t>Структура одного каналу синтезу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413DCDBF-3C60-486E-81C6-62C8F67AC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857" y="839096"/>
            <a:ext cx="10830285" cy="601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0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FBC17-B34B-4AD2-A7BF-9B59AF6E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Конвеєрний метод роботи схеми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636B6DF7-814C-4638-80DD-D241A69E8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7851" y="345986"/>
            <a:ext cx="6544361" cy="3083013"/>
          </a:xfrm>
          <a:prstGeom prst="rect">
            <a:avLst/>
          </a:prstGeom>
        </p:spPr>
      </p:pic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E642CC81-B5F4-4F7D-B28D-8E2BDAD19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216" y="1183341"/>
            <a:ext cx="4195483" cy="5217459"/>
          </a:xfrm>
        </p:spPr>
        <p:txBody>
          <a:bodyPr>
            <a:normAutofit lnSpcReduction="10000"/>
          </a:bodyPr>
          <a:lstStyle/>
          <a:p>
            <a:r>
              <a:rPr lang="uk-UA" sz="2400" dirty="0"/>
              <a:t>ІР ядра такі як </a:t>
            </a:r>
            <a:r>
              <a:rPr lang="en-US" sz="2400" dirty="0"/>
              <a:t>ROM,RAM</a:t>
            </a:r>
            <a:r>
              <a:rPr lang="uk-UA" sz="2400" dirty="0"/>
              <a:t>,суматор, помножувач мають латентну затримку, адже всередині ці модулі побудовані як конвеєр. </a:t>
            </a:r>
          </a:p>
          <a:p>
            <a:r>
              <a:rPr lang="uk-UA" sz="2400" dirty="0"/>
              <a:t>Тобто після приходу перших даних буде відбуватися заповнення конвеєра, і результат з’явиться через певну кількість тактів, яка залежить від глибини конвеєра. 6 тактів для блока множення, 3 такти для </a:t>
            </a:r>
            <a:r>
              <a:rPr lang="en-US" sz="2400" dirty="0"/>
              <a:t>ROM</a:t>
            </a:r>
            <a:r>
              <a:rPr lang="uk-UA" sz="2400" dirty="0"/>
              <a:t>. Але подальші результати будуть з’являтися кожного такту, при умові їх зміни на вході.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30747-534F-4F44-A687-D9B01BC28837}"/>
              </a:ext>
            </a:extLst>
          </p:cNvPr>
          <p:cNvSpPr txBox="1"/>
          <p:nvPr/>
        </p:nvSpPr>
        <p:spPr>
          <a:xfrm>
            <a:off x="5787614" y="3883511"/>
            <a:ext cx="55645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/>
              <a:t>Саме тому було вирішено робити проект у вигляді потоку даних, де вони проходять від осцилятора до множення та сумування з іншими сигналами напряму, не використовуючи централізовані процесори.</a:t>
            </a:r>
          </a:p>
        </p:txBody>
      </p:sp>
    </p:spTree>
    <p:extLst>
      <p:ext uri="{BB962C8B-B14F-4D97-AF65-F5344CB8AC3E}">
        <p14:creationId xmlns:p14="http://schemas.microsoft.com/office/powerpoint/2010/main" val="762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AA52B-7C28-45E0-BA08-548EAAC9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92629"/>
          </a:xfrm>
        </p:spPr>
        <p:txBody>
          <a:bodyPr/>
          <a:lstStyle/>
          <a:p>
            <a:r>
              <a:rPr lang="uk-UA" dirty="0"/>
              <a:t>Діаграма </a:t>
            </a:r>
            <a:r>
              <a:rPr lang="en-US" dirty="0"/>
              <a:t>BLOCK</a:t>
            </a:r>
            <a:endParaRPr lang="uk-UA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C68D8D-1023-4FAB-9441-37E02E5F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3" y="2115458"/>
            <a:ext cx="12024754" cy="39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8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21EB0-3C29-463C-91E1-D2B6345C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9" name="Місце для вмісту 8">
            <a:extLst>
              <a:ext uri="{FF2B5EF4-FFF2-40B4-BE49-F238E27FC236}">
                <a16:creationId xmlns:a16="http://schemas.microsoft.com/office/drawing/2014/main" id="{72D8119E-3959-48B8-87EF-85D01ACA4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524"/>
          </a:xfrm>
        </p:spPr>
      </p:pic>
    </p:spTree>
    <p:extLst>
      <p:ext uri="{BB962C8B-B14F-4D97-AF65-F5344CB8AC3E}">
        <p14:creationId xmlns:p14="http://schemas.microsoft.com/office/powerpoint/2010/main" val="2995713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DDAA8C-D237-41C9-99D1-002C823E4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0" y="234185"/>
            <a:ext cx="6823801" cy="2703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C57904-C42B-45B6-83FE-A958E0A0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552" y="2345729"/>
            <a:ext cx="9242778" cy="42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195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698</Words>
  <Application>Microsoft Office PowerPoint</Application>
  <PresentationFormat>Широкий екран</PresentationFormat>
  <Paragraphs>113</Paragraphs>
  <Slides>19</Slides>
  <Notes>1</Notes>
  <HiddenSlides>0</HiddenSlides>
  <MMClips>3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Roboto Black</vt:lpstr>
      <vt:lpstr>Times New Roman</vt:lpstr>
      <vt:lpstr>Тема Office</vt:lpstr>
      <vt:lpstr>Цифровий синтезатор на основі ПЛІС</vt:lpstr>
      <vt:lpstr>Презентація PowerPoint</vt:lpstr>
      <vt:lpstr>Платформа FPGA</vt:lpstr>
      <vt:lpstr>Презентація PowerPoint</vt:lpstr>
      <vt:lpstr>Структура одного каналу синтезу</vt:lpstr>
      <vt:lpstr>Конвеєрний метод роботи схеми</vt:lpstr>
      <vt:lpstr>Діаграма BLOCK</vt:lpstr>
      <vt:lpstr>Презентація PowerPoint</vt:lpstr>
      <vt:lpstr>Презентація PowerPoint</vt:lpstr>
      <vt:lpstr>TIMER</vt:lpstr>
      <vt:lpstr>Button PROC</vt:lpstr>
      <vt:lpstr>UART RX</vt:lpstr>
      <vt:lpstr>ADSR</vt:lpstr>
      <vt:lpstr>DAC (дельта-сигма)</vt:lpstr>
      <vt:lpstr>Тестування</vt:lpstr>
      <vt:lpstr>Презентація PowerPoint</vt:lpstr>
      <vt:lpstr>Презентація PowerPoint</vt:lpstr>
      <vt:lpstr>Презентація PowerPoint</vt:lpstr>
      <vt:lpstr>Цифровий синтезатор на основі ПЛІС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Цифровий синтезатор на основі ПЛІС</dc:title>
  <dc:creator>Егор Антонов</dc:creator>
  <cp:lastModifiedBy>Егор Антонов</cp:lastModifiedBy>
  <cp:revision>42</cp:revision>
  <cp:lastPrinted>2019-06-13T13:38:31Z</cp:lastPrinted>
  <dcterms:created xsi:type="dcterms:W3CDTF">2019-06-11T17:59:16Z</dcterms:created>
  <dcterms:modified xsi:type="dcterms:W3CDTF">2019-06-13T19:58:50Z</dcterms:modified>
</cp:coreProperties>
</file>